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4"/>
  </p:notesMasterIdLst>
  <p:sldIdLst>
    <p:sldId id="256" r:id="rId2"/>
    <p:sldId id="298" r:id="rId3"/>
    <p:sldId id="258" r:id="rId4"/>
    <p:sldId id="262" r:id="rId5"/>
    <p:sldId id="331" r:id="rId6"/>
    <p:sldId id="332" r:id="rId7"/>
    <p:sldId id="263" r:id="rId8"/>
    <p:sldId id="334" r:id="rId9"/>
    <p:sldId id="299" r:id="rId10"/>
    <p:sldId id="268" r:id="rId11"/>
    <p:sldId id="267" r:id="rId12"/>
    <p:sldId id="338" r:id="rId13"/>
    <p:sldId id="339" r:id="rId14"/>
    <p:sldId id="337" r:id="rId15"/>
    <p:sldId id="272" r:id="rId16"/>
    <p:sldId id="273" r:id="rId17"/>
    <p:sldId id="274" r:id="rId18"/>
    <p:sldId id="275" r:id="rId19"/>
    <p:sldId id="307" r:id="rId20"/>
    <p:sldId id="308" r:id="rId21"/>
    <p:sldId id="277" r:id="rId22"/>
    <p:sldId id="278" r:id="rId23"/>
    <p:sldId id="279" r:id="rId24"/>
    <p:sldId id="333" r:id="rId25"/>
    <p:sldId id="266" r:id="rId26"/>
    <p:sldId id="310" r:id="rId27"/>
    <p:sldId id="281" r:id="rId28"/>
    <p:sldId id="283" r:id="rId29"/>
    <p:sldId id="282" r:id="rId30"/>
    <p:sldId id="284" r:id="rId31"/>
    <p:sldId id="329" r:id="rId32"/>
    <p:sldId id="286" r:id="rId33"/>
    <p:sldId id="288" r:id="rId34"/>
    <p:sldId id="289" r:id="rId35"/>
    <p:sldId id="311" r:id="rId36"/>
    <p:sldId id="291" r:id="rId37"/>
    <p:sldId id="293" r:id="rId38"/>
    <p:sldId id="303" r:id="rId39"/>
    <p:sldId id="340" r:id="rId40"/>
    <p:sldId id="341" r:id="rId41"/>
    <p:sldId id="304" r:id="rId42"/>
    <p:sldId id="305" r:id="rId43"/>
    <p:sldId id="306" r:id="rId44"/>
    <p:sldId id="294" r:id="rId45"/>
    <p:sldId id="295" r:id="rId46"/>
    <p:sldId id="296" r:id="rId47"/>
    <p:sldId id="335" r:id="rId48"/>
    <p:sldId id="323" r:id="rId49"/>
    <p:sldId id="324" r:id="rId50"/>
    <p:sldId id="325" r:id="rId51"/>
    <p:sldId id="336" r:id="rId52"/>
    <p:sldId id="33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CDE7FC-B1CA-442A-8729-5097F1A3D772}">
          <p14:sldIdLst>
            <p14:sldId id="256"/>
            <p14:sldId id="298"/>
            <p14:sldId id="258"/>
            <p14:sldId id="262"/>
            <p14:sldId id="331"/>
            <p14:sldId id="332"/>
            <p14:sldId id="263"/>
            <p14:sldId id="334"/>
            <p14:sldId id="299"/>
            <p14:sldId id="268"/>
            <p14:sldId id="267"/>
            <p14:sldId id="338"/>
            <p14:sldId id="339"/>
            <p14:sldId id="337"/>
            <p14:sldId id="272"/>
            <p14:sldId id="273"/>
            <p14:sldId id="274"/>
            <p14:sldId id="275"/>
            <p14:sldId id="307"/>
            <p14:sldId id="308"/>
            <p14:sldId id="277"/>
            <p14:sldId id="278"/>
            <p14:sldId id="279"/>
            <p14:sldId id="333"/>
            <p14:sldId id="266"/>
            <p14:sldId id="310"/>
            <p14:sldId id="281"/>
            <p14:sldId id="283"/>
            <p14:sldId id="282"/>
            <p14:sldId id="284"/>
            <p14:sldId id="329"/>
            <p14:sldId id="286"/>
            <p14:sldId id="288"/>
            <p14:sldId id="289"/>
            <p14:sldId id="311"/>
            <p14:sldId id="291"/>
            <p14:sldId id="293"/>
            <p14:sldId id="303"/>
            <p14:sldId id="340"/>
            <p14:sldId id="341"/>
            <p14:sldId id="304"/>
            <p14:sldId id="305"/>
            <p14:sldId id="306"/>
            <p14:sldId id="294"/>
            <p14:sldId id="295"/>
            <p14:sldId id="296"/>
            <p14:sldId id="335"/>
            <p14:sldId id="323"/>
            <p14:sldId id="324"/>
            <p14:sldId id="325"/>
            <p14:sldId id="336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7" autoAdjust="0"/>
    <p:restoredTop sz="94200" autoAdjust="0"/>
  </p:normalViewPr>
  <p:slideViewPr>
    <p:cSldViewPr>
      <p:cViewPr>
        <p:scale>
          <a:sx n="140" d="100"/>
          <a:sy n="140" d="100"/>
        </p:scale>
        <p:origin x="3048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2E3C1791-82D0-465D-A48D-8C325218BAC2}" type="datetimeFigureOut">
              <a:rPr lang="he-IL" smtClean="0"/>
              <a:pPr/>
              <a:t>כ"ד.אייר.תשע"ח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309C3E5E-4F46-4F99-94B7-2E737A7B5F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איור</a:t>
            </a:r>
            <a:r>
              <a:rPr lang="he-IL" baseline="0" dirty="0" smtClean="0"/>
              <a:t> של הגירה?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pPr/>
              <a:t>24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23742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pPr/>
              <a:t>47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176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51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73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52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419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May 9,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May 9,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May 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May 9,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May 9,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May 9,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May 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May 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7D0EFEE-2756-4A20-BF2A-63F0A94F99AC}" type="datetime4">
              <a:rPr lang="en-US" smtClean="0"/>
              <a:pPr/>
              <a:t>May 9,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m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692696"/>
            <a:ext cx="9145016" cy="864096"/>
          </a:xfrm>
          <a:noFill/>
          <a:ln>
            <a:noFill/>
          </a:ln>
        </p:spPr>
        <p:txBody>
          <a:bodyPr lIns="180000"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tx2"/>
                </a:solidFill>
              </a:rPr>
              <a:t>Stress-induced mutagenesis: </a:t>
            </a:r>
            <a:br>
              <a:rPr lang="en-US" sz="4800" b="1" dirty="0" smtClean="0">
                <a:solidFill>
                  <a:schemeClr val="tx2"/>
                </a:solidFill>
              </a:rPr>
            </a:br>
            <a:r>
              <a:rPr lang="en-US" sz="4800" b="1" dirty="0" smtClean="0">
                <a:solidFill>
                  <a:schemeClr val="tx2"/>
                </a:solidFill>
              </a:rPr>
              <a:t>Evolutionary perspective</a:t>
            </a:r>
            <a:endParaRPr lang="he-IL" sz="4800" b="1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933056"/>
            <a:ext cx="3168352" cy="2156792"/>
          </a:xfrm>
          <a:solidFill>
            <a:srgbClr val="000000">
              <a:alpha val="50196"/>
            </a:srgbClr>
          </a:solidFill>
          <a:ln>
            <a:noFill/>
          </a:ln>
        </p:spPr>
        <p:txBody>
          <a:bodyPr lIns="180000">
            <a:normAutofit fontScale="92500" lnSpcReduction="10000"/>
          </a:bodyPr>
          <a:lstStyle/>
          <a:p>
            <a:pPr algn="l" rtl="0"/>
            <a:r>
              <a:rPr lang="en-US" sz="3800" b="1" dirty="0" err="1" smtClean="0">
                <a:solidFill>
                  <a:schemeClr val="bg1"/>
                </a:solidFill>
              </a:rPr>
              <a:t>Yoav</a:t>
            </a:r>
            <a:r>
              <a:rPr lang="en-US" sz="3800" b="1" dirty="0" smtClean="0">
                <a:solidFill>
                  <a:schemeClr val="bg1"/>
                </a:solidFill>
              </a:rPr>
              <a:t> Ram</a:t>
            </a:r>
          </a:p>
          <a:p>
            <a:pPr algn="l" rtl="0"/>
            <a:r>
              <a:rPr lang="en-US" sz="2500" b="1" dirty="0" smtClean="0">
                <a:solidFill>
                  <a:schemeClr val="bg1"/>
                </a:solidFill>
              </a:rPr>
              <a:t>Stanford University</a:t>
            </a:r>
          </a:p>
          <a:p>
            <a:pPr algn="l" rtl="0"/>
            <a:r>
              <a:rPr lang="en-US" sz="2500" dirty="0">
                <a:solidFill>
                  <a:schemeClr val="bg1"/>
                </a:solidFill>
              </a:rPr>
              <a:t>Soon: </a:t>
            </a:r>
            <a:r>
              <a:rPr lang="en-US" sz="2500" b="1" dirty="0">
                <a:solidFill>
                  <a:schemeClr val="bg1"/>
                </a:solidFill>
              </a:rPr>
              <a:t>IDC Herzliya</a:t>
            </a:r>
          </a:p>
          <a:p>
            <a:pPr algn="l" rtl="0"/>
            <a:endParaRPr lang="en-US" sz="2500" dirty="0" smtClean="0">
              <a:solidFill>
                <a:schemeClr val="bg1"/>
              </a:solidFill>
            </a:endParaRPr>
          </a:p>
          <a:p>
            <a:pPr algn="l" rtl="0"/>
            <a:r>
              <a:rPr lang="en-US" sz="2500" dirty="0" smtClean="0">
                <a:solidFill>
                  <a:schemeClr val="bg1"/>
                </a:solidFill>
              </a:rPr>
              <a:t>10 May 2018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124744" y="3140968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Open Sans" panose="020B0606030504020204" pitchFamily="34" charset="0"/>
              </a:rPr>
              <a:t>x</a:t>
            </a:r>
            <a:r>
              <a:rPr lang="en-US" sz="1400" dirty="0" smtClean="0">
                <a:latin typeface="Open Sans" panose="020B0606030504020204" pitchFamily="34" charset="0"/>
              </a:rPr>
              <a:t>10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x1,000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72200" y="6470361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>
                <a:latin typeface="Open Sans" panose="020B0606030504020204" pitchFamily="34" charset="0"/>
              </a:rPr>
              <a:t>Taddei</a:t>
            </a:r>
            <a:r>
              <a:rPr lang="en-US" sz="1400" dirty="0" smtClean="0">
                <a:latin typeface="Open Sans" panose="020B0606030504020204" pitchFamily="34" charset="0"/>
              </a:rPr>
              <a:t> et al. Nature </a:t>
            </a:r>
            <a:r>
              <a:rPr lang="en-US" sz="1400" dirty="0">
                <a:latin typeface="Open Sans" panose="020B0606030504020204" pitchFamily="34" charset="0"/>
              </a:rPr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" b="53099"/>
          <a:stretch/>
        </p:blipFill>
        <p:spPr bwMode="auto">
          <a:xfrm>
            <a:off x="108000" y="1846800"/>
            <a:ext cx="8179200" cy="447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7624" y="5157192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x1,000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736" y="299695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4128" y="2031230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Open Sans" panose="020B0606030504020204" pitchFamily="34" charset="0"/>
              </a:rPr>
              <a:t>x</a:t>
            </a:r>
            <a:r>
              <a:rPr lang="en-US" sz="1400" dirty="0" smtClean="0">
                <a:latin typeface="Open Sans" panose="020B0606030504020204" pitchFamily="34" charset="0"/>
              </a:rPr>
              <a:t>10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31640" y="4509120"/>
            <a:ext cx="936104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5616" y="5024537"/>
            <a:ext cx="936104" cy="348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72200" y="6470361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>
                <a:latin typeface="Open Sans" panose="020B0606030504020204" pitchFamily="34" charset="0"/>
              </a:rPr>
              <a:t>Taddei</a:t>
            </a:r>
            <a:r>
              <a:rPr lang="en-US" sz="1400" dirty="0" smtClean="0">
                <a:latin typeface="Open Sans" panose="020B0606030504020204" pitchFamily="34" charset="0"/>
              </a:rPr>
              <a:t> et al. Nature </a:t>
            </a:r>
            <a:r>
              <a:rPr lang="en-US" sz="1400" dirty="0">
                <a:latin typeface="Open Sans" panose="020B0606030504020204" pitchFamily="34" charset="0"/>
              </a:rPr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Rise and fall: LTEE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LTEE: Long term evolutionary experiment</a:t>
            </a:r>
          </a:p>
          <a:p>
            <a:pPr algn="l" rtl="0"/>
            <a:r>
              <a:rPr lang="en-US" dirty="0" smtClean="0"/>
              <a:t>Richard </a:t>
            </a:r>
            <a:r>
              <a:rPr lang="en-US" dirty="0" err="1" smtClean="0"/>
              <a:t>Lenski</a:t>
            </a:r>
            <a:endParaRPr lang="en-US" dirty="0" smtClean="0"/>
          </a:p>
          <a:p>
            <a:pPr algn="l" rtl="0"/>
            <a:r>
              <a:rPr lang="en-US" i="1" dirty="0" smtClean="0"/>
              <a:t>E. coli</a:t>
            </a:r>
          </a:p>
          <a:p>
            <a:pPr algn="l" rtl="0"/>
            <a:r>
              <a:rPr lang="en-US" dirty="0" smtClean="0"/>
              <a:t>Daily transfer</a:t>
            </a:r>
          </a:p>
          <a:p>
            <a:pPr algn="l" rtl="0"/>
            <a:r>
              <a:rPr lang="en-US" dirty="0" smtClean="0"/>
              <a:t>Started Feb 1988</a:t>
            </a:r>
          </a:p>
          <a:p>
            <a:pPr algn="l" rtl="0"/>
            <a:r>
              <a:rPr lang="en-US" dirty="0" smtClean="0"/>
              <a:t>&gt;10,000 transfer</a:t>
            </a:r>
          </a:p>
          <a:p>
            <a:pPr algn="l" rtl="0"/>
            <a:r>
              <a:rPr lang="en-US" dirty="0" smtClean="0"/>
              <a:t>&gt; 66,000 generations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786882"/>
            <a:ext cx="4194820" cy="1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98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2" y="3367454"/>
            <a:ext cx="4495800" cy="3187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Rise and fall: LTEE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85699"/>
            <a:ext cx="8229600" cy="15991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61982" y="637186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6400" indent="-406400" algn="r"/>
            <a:r>
              <a:rPr lang="en-US" i="1" dirty="0" smtClean="0"/>
              <a:t>E. coli</a:t>
            </a:r>
            <a:r>
              <a:rPr lang="en-US" dirty="0" smtClean="0"/>
              <a:t>, LTEE: </a:t>
            </a:r>
            <a:r>
              <a:rPr lang="en-US" dirty="0" err="1"/>
              <a:t>Wielgoss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/>
              <a:t>al</a:t>
            </a:r>
            <a:r>
              <a:rPr lang="en-US" dirty="0" smtClean="0"/>
              <a:t>., PNAS 2012</a:t>
            </a:r>
            <a:endParaRPr lang="en-US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24" y="3177037"/>
            <a:ext cx="24384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27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dirty="0" smtClean="0"/>
              <a:t>Fall </a:t>
            </a:r>
            <a:r>
              <a:rPr lang="en-US" dirty="0"/>
              <a:t>of the mutator </a:t>
            </a:r>
            <a:r>
              <a:rPr lang="en-US" dirty="0" smtClean="0"/>
              <a:t>allele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27" y="1600200"/>
            <a:ext cx="7245945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61982" y="637186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6400" indent="-406400" algn="r"/>
            <a:r>
              <a:rPr lang="en-US" i="1" dirty="0" smtClean="0"/>
              <a:t>E. coli</a:t>
            </a:r>
            <a:r>
              <a:rPr lang="en-US" dirty="0" smtClean="0"/>
              <a:t>, </a:t>
            </a:r>
            <a:r>
              <a:rPr lang="en-US" dirty="0" err="1" smtClean="0"/>
              <a:t>MutS</a:t>
            </a:r>
            <a:r>
              <a:rPr lang="en-US" dirty="0" smtClean="0"/>
              <a:t>: </a:t>
            </a:r>
            <a:r>
              <a:rPr lang="en-US" dirty="0" err="1" smtClean="0"/>
              <a:t>Turrientes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PLOS One 2013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557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>
                <a:latin typeface="Open Sans" panose="020B0606030504020204" pitchFamily="34" charset="0"/>
              </a:rPr>
              <a:t>Rosenberg et al. 2012</a:t>
            </a:r>
            <a:endParaRPr lang="he-IL" sz="16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Evidence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736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744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B</a:t>
              </a:r>
              <a:r>
                <a:rPr lang="en-US" i="1" dirty="0">
                  <a:latin typeface="Open Sans" panose="020B0606030504020204" pitchFamily="34" charset="0"/>
                </a:rPr>
                <a:t>acillus </a:t>
              </a:r>
              <a:r>
                <a:rPr lang="en-US" i="1" dirty="0" err="1" smtClean="0">
                  <a:latin typeface="Open Sans" panose="020B0606030504020204" pitchFamily="34" charset="0"/>
                </a:rPr>
                <a:t>subtilis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D. Melanogaster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435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Open Sans" panose="020B0606030504020204" pitchFamily="34" charset="0"/>
                </a:rPr>
                <a:t>Nematodes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  <a:latin typeface="Open Sans" panose="020B0606030504020204" pitchFamily="34" charset="0"/>
                </a:rPr>
                <a:t>M. tuberculosis</a:t>
              </a:r>
              <a:endParaRPr lang="he-IL" i="1" dirty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7729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349833" y="4358007"/>
              <a:ext cx="2056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>
                  <a:latin typeface="Open Sans" panose="020B0606030504020204" pitchFamily="34" charset="0"/>
                </a:rPr>
                <a:t> L. </a:t>
              </a:r>
              <a:r>
                <a:rPr lang="en-US" i="1" dirty="0" err="1">
                  <a:latin typeface="Open Sans" panose="020B0606030504020204" pitchFamily="34" charset="0"/>
                </a:rPr>
                <a:t>monocytogenes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844498" cy="2214704"/>
            <a:chOff x="6100066" y="223696"/>
            <a:chExt cx="2844498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63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b="1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b="1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replication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b="1" dirty="0" smtClean="0"/>
              <a:t>Adaptive</a:t>
            </a:r>
            <a:r>
              <a:rPr lang="en-US" dirty="0" smtClean="0"/>
              <a:t> </a:t>
            </a:r>
            <a:r>
              <a:rPr lang="en-US" b="1" dirty="0" smtClean="0"/>
              <a:t>hypothesis</a:t>
            </a:r>
          </a:p>
          <a:p>
            <a:pPr algn="l" rtl="0"/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7585" y="1135420"/>
            <a:ext cx="7488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Calibri Regular" charset="0"/>
              </a:rPr>
              <a:t>x</a:t>
            </a:r>
            <a:r>
              <a:rPr lang="en-US" sz="2400" dirty="0" smtClean="0">
                <a:latin typeface="Calibri Regular" charset="0"/>
              </a:rPr>
              <a:t> </a:t>
            </a:r>
            <a:r>
              <a:rPr lang="mr-IN" sz="2400" dirty="0" smtClean="0">
                <a:latin typeface="Calibri Regular" charset="0"/>
              </a:rPr>
              <a:t>–</a:t>
            </a:r>
            <a:r>
              <a:rPr lang="en-US" sz="2400" dirty="0" smtClean="0">
                <a:latin typeface="Calibri Regular" charset="0"/>
              </a:rPr>
              <a:t> number of mutant genes</a:t>
            </a:r>
            <a:r>
              <a:rPr lang="en-US" sz="2400" dirty="0">
                <a:latin typeface="Calibri Regular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3491880" y="2859604"/>
                <a:ext cx="2160240" cy="21602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4400" baseline="-25000" dirty="0">
                  <a:latin typeface="Calibri Regular" charset="0"/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2859604"/>
                <a:ext cx="2160240" cy="216024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899592" y="2847062"/>
                <a:ext cx="2160240" cy="216024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44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4400" baseline="-25000" dirty="0">
                  <a:latin typeface="Calibri Regular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847062"/>
                <a:ext cx="2160240" cy="216024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6084168" y="2859604"/>
                <a:ext cx="2160240" cy="216024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charset="0"/>
                        </a:rPr>
                        <m:t>𝑥</m:t>
                      </m:r>
                      <m:r>
                        <a:rPr lang="en-US" sz="44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4400" baseline="-25000" dirty="0">
                  <a:latin typeface="Calibri Regular" charset="0"/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859604"/>
                <a:ext cx="2160240" cy="216024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>
            <a:off x="2627784" y="3532366"/>
            <a:ext cx="1260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735936" y="4468470"/>
            <a:ext cx="1260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92080" y="4455486"/>
            <a:ext cx="1260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184208" y="3532366"/>
            <a:ext cx="1260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24208" y="5404574"/>
            <a:ext cx="1260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1880" y="550794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Regular" charset="0"/>
              </a:rPr>
              <a:t>deleterious mutations</a:t>
            </a:r>
            <a:endParaRPr lang="en-US" dirty="0">
              <a:latin typeface="Calibri Regular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887784" y="2492896"/>
            <a:ext cx="1260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35122" y="2020380"/>
            <a:ext cx="209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Regular" charset="0"/>
              </a:rPr>
              <a:t>beneficial mutations</a:t>
            </a:r>
            <a:endParaRPr lang="en-US" dirty="0">
              <a:latin typeface="Calibri Regula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Evolution 2012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Flies: </a:t>
            </a:r>
            <a:r>
              <a:rPr lang="he-IL" sz="2000" dirty="0" smtClean="0">
                <a:latin typeface="Open Sans" panose="020B0606030504020204" pitchFamily="34" charset="0"/>
              </a:rPr>
              <a:t>0.455</a:t>
            </a:r>
          </a:p>
          <a:p>
            <a:pPr algn="ctr" rtl="0"/>
            <a:r>
              <a:rPr lang="en-US" sz="1400" dirty="0" err="1" smtClean="0">
                <a:latin typeface="Open Sans" panose="020B0606030504020204" pitchFamily="34" charset="0"/>
              </a:rPr>
              <a:t>Keightley</a:t>
            </a:r>
            <a:r>
              <a:rPr lang="en-US" sz="1400" dirty="0" smtClean="0">
                <a:latin typeface="Open Sans" panose="020B0606030504020204" pitchFamily="34" charset="0"/>
              </a:rPr>
              <a:t> et al. Gen Res 2009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Bacteria: </a:t>
            </a:r>
            <a:r>
              <a:rPr lang="he-IL" sz="2000" dirty="0" smtClean="0">
                <a:latin typeface="Open Sans" panose="020B0606030504020204" pitchFamily="34" charset="0"/>
              </a:rPr>
              <a:t> 0.0004</a:t>
            </a:r>
          </a:p>
          <a:p>
            <a:pPr algn="ctr" rtl="0"/>
            <a:r>
              <a:rPr lang="en-US" sz="1400" dirty="0" err="1" smtClean="0">
                <a:latin typeface="Open Sans" panose="020B0606030504020204" pitchFamily="34" charset="0"/>
              </a:rPr>
              <a:t>Wielgoss</a:t>
            </a:r>
            <a:r>
              <a:rPr lang="en-US" sz="1400" dirty="0" smtClean="0">
                <a:latin typeface="Open Sans" panose="020B0606030504020204" pitchFamily="34" charset="0"/>
              </a:rPr>
              <a:t> et al. G3 2011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Humans: </a:t>
            </a:r>
            <a:r>
              <a:rPr lang="he-IL" sz="2000" dirty="0" smtClean="0">
                <a:latin typeface="Open Sans" panose="020B0606030504020204" pitchFamily="34" charset="0"/>
              </a:rPr>
              <a:t> 41</a:t>
            </a:r>
          </a:p>
          <a:p>
            <a:pPr algn="ctr" rtl="0"/>
            <a:r>
              <a:rPr lang="en-US" sz="1400" dirty="0" smtClean="0">
                <a:latin typeface="Open Sans" panose="020B0606030504020204" pitchFamily="34" charset="0"/>
              </a:rPr>
              <a:t>Lynch, PNAS 2010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4800" dirty="0" smtClean="0">
                  <a:latin typeface="Open Sans" panose="020B0606030504020204" pitchFamily="34" charset="0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>
                    <a:latin typeface="Open Sans" panose="020B0606030504020204" pitchFamily="34" charset="0"/>
                  </a:rPr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Open Sans" panose="020B0606030504020204" pitchFamily="34" charset="0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3491880" y="332656"/>
                <a:ext cx="2160240" cy="21602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4400" baseline="-25000" dirty="0">
                  <a:latin typeface="Calibri Regular" charset="0"/>
                </a:endParaRPr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32656"/>
                <a:ext cx="2160240" cy="216024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899592" y="320114"/>
                <a:ext cx="2160240" cy="216024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44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4400" baseline="-25000" dirty="0">
                  <a:latin typeface="Calibri Regular" charset="0"/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20114"/>
                <a:ext cx="2160240" cy="216024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6084168" y="332656"/>
                <a:ext cx="2160240" cy="216024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charset="0"/>
                        </a:rPr>
                        <m:t>𝑥</m:t>
                      </m:r>
                      <m:r>
                        <a:rPr lang="en-US" sz="44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4400" baseline="-25000" dirty="0">
                  <a:latin typeface="Calibri Regular" charset="0"/>
                </a:endParaRPr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32656"/>
                <a:ext cx="2160240" cy="216024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2627784" y="1005418"/>
            <a:ext cx="1260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35936" y="1941522"/>
            <a:ext cx="1260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292080" y="1928538"/>
            <a:ext cx="1260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84208" y="1005418"/>
            <a:ext cx="1260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Evolution 2012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5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Constant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b="1" dirty="0" smtClean="0">
                    <a:solidFill>
                      <a:prstClr val="black"/>
                    </a:solidFill>
                  </a:rPr>
                  <a:t>Selection doesn’t always reduce the mutation rate!</a:t>
                </a:r>
                <a:endParaRPr lang="he-IL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432104" y="229748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Evolution 2012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44008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latin typeface="Open Sans" panose="020B0606030504020204" pitchFamily="34" charset="0"/>
              </a:rPr>
              <a:t>Constitutive mutator (CM)</a:t>
            </a:r>
            <a:endParaRPr lang="he-IL" b="1" dirty="0">
              <a:latin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latin typeface="Open Sans" panose="020B0606030504020204" pitchFamily="34" charset="0"/>
              </a:rPr>
              <a:t>Stress-induced mutator (SIM)</a:t>
            </a:r>
            <a:endParaRPr lang="he-IL" b="1" dirty="0">
              <a:latin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4208" y="5877272"/>
            <a:ext cx="158417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sz="1100" b="1" dirty="0" smtClean="0">
                <a:latin typeface="Open Sans" panose="020B0606030504020204" pitchFamily="34" charset="0"/>
              </a:rPr>
              <a:t>No beneficial mutations</a:t>
            </a:r>
            <a:endParaRPr lang="he-IL" sz="1100" b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Modified Mean Fitness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spcBef>
                <a:spcPts val="0"/>
              </a:spcBef>
              <a:buNone/>
            </a:pPr>
            <a:r>
              <a:rPr lang="en-US" sz="3300" dirty="0" smtClean="0"/>
              <a:t>Mutation, migration, individual learning</a:t>
            </a:r>
            <a:r>
              <a:rPr lang="mr-IN" sz="3300" dirty="0" smtClean="0"/>
              <a:t>…</a:t>
            </a:r>
            <a:endParaRPr lang="en-US" sz="3300" dirty="0"/>
          </a:p>
          <a:p>
            <a:pPr marL="0" indent="0" algn="l" rtl="0">
              <a:spcBef>
                <a:spcPts val="0"/>
              </a:spcBef>
              <a:buNone/>
            </a:pPr>
            <a:endParaRPr lang="en-US" sz="3600" dirty="0" smtClean="0">
              <a:solidFill>
                <a:schemeClr val="tx2"/>
              </a:solidFill>
            </a:endParaRPr>
          </a:p>
          <a:p>
            <a:pPr marL="0" indent="0" algn="ctr" rtl="0">
              <a:spcBef>
                <a:spcPts val="0"/>
              </a:spcBef>
              <a:buNone/>
            </a:pPr>
            <a:r>
              <a:rPr lang="en-US" b="1" dirty="0" smtClean="0"/>
              <a:t>Increasing generation of variation in below-average  </a:t>
            </a:r>
            <a:r>
              <a:rPr lang="en-US" b="1" dirty="0"/>
              <a:t>individuals </a:t>
            </a:r>
            <a:r>
              <a:rPr lang="en-US" b="1" dirty="0" smtClean="0"/>
              <a:t>increases the </a:t>
            </a:r>
            <a:r>
              <a:rPr lang="en-US" b="1" dirty="0"/>
              <a:t>population mean </a:t>
            </a:r>
            <a:r>
              <a:rPr lang="en-US" b="1" dirty="0" smtClean="0"/>
              <a:t>fitness</a:t>
            </a:r>
          </a:p>
          <a:p>
            <a:pPr marL="0" indent="0" algn="ctr" rtl="0">
              <a:spcBef>
                <a:spcPts val="0"/>
              </a:spcBef>
              <a:buNone/>
            </a:pPr>
            <a:endParaRPr lang="en-US" dirty="0" smtClean="0"/>
          </a:p>
          <a:p>
            <a:pPr marL="0" indent="0" algn="ctr" rtl="0">
              <a:spcBef>
                <a:spcPts val="0"/>
              </a:spcBef>
              <a:buNone/>
            </a:pPr>
            <a:r>
              <a:rPr lang="en-US" dirty="0" smtClean="0"/>
              <a:t>Modifier allele favored by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3568" y="6516052"/>
            <a:ext cx="8460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latin typeface="Calibri Regular" charset="0"/>
              </a:rPr>
              <a:t>Ram, </a:t>
            </a:r>
            <a:r>
              <a:rPr lang="en-US" dirty="0" err="1" smtClean="0">
                <a:latin typeface="Calibri Regular" charset="0"/>
              </a:rPr>
              <a:t>Altenberg</a:t>
            </a:r>
            <a:r>
              <a:rPr lang="en-US" dirty="0" smtClean="0">
                <a:latin typeface="Calibri Regular" charset="0"/>
              </a:rPr>
              <a:t>, </a:t>
            </a:r>
            <a:r>
              <a:rPr lang="en-US" dirty="0" err="1" smtClean="0">
                <a:latin typeface="Calibri Regular" charset="0"/>
              </a:rPr>
              <a:t>Liberman</a:t>
            </a:r>
            <a:r>
              <a:rPr lang="en-US" dirty="0" smtClean="0">
                <a:latin typeface="Calibri Regular" charset="0"/>
              </a:rPr>
              <a:t>, Feldman, TPB 2018</a:t>
            </a:r>
          </a:p>
        </p:txBody>
      </p:sp>
    </p:spTree>
    <p:extLst>
      <p:ext uri="{BB962C8B-B14F-4D97-AF65-F5344CB8AC3E}">
        <p14:creationId xmlns:p14="http://schemas.microsoft.com/office/powerpoint/2010/main" val="14572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k43.kn3.net/taringa/1/7/9/4/0/1/2/raquelita22/E32.jpg?844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211954" y="0"/>
            <a:ext cx="10392466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7544" y="404664"/>
            <a:ext cx="8229600" cy="1143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hanging </a:t>
            </a:r>
            <a:r>
              <a:rPr lang="en-US" dirty="0">
                <a:solidFill>
                  <a:schemeClr val="bg1"/>
                </a:solidFill>
              </a:rPr>
              <a:t>environments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283968" y="3645024"/>
            <a:ext cx="4392488" cy="251115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pPr algn="l" rtl="0"/>
            <a:endParaRPr lang="en-US" sz="2400" dirty="0" smtClean="0">
              <a:solidFill>
                <a:schemeClr val="bg1"/>
              </a:solidFill>
            </a:endParaRPr>
          </a:p>
          <a:p>
            <a:pPr algn="l" rtl="0"/>
            <a:endParaRPr lang="en-US" sz="2400" dirty="0">
              <a:solidFill>
                <a:schemeClr val="bg1"/>
              </a:solidFill>
            </a:endParaRPr>
          </a:p>
          <a:p>
            <a:pPr algn="l" rtl="0"/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chemeClr val="bg1"/>
                </a:solidFill>
              </a:rPr>
              <a:t>Red Queen hypothesis:</a:t>
            </a:r>
          </a:p>
          <a:p>
            <a:pPr algn="r" rtl="0"/>
            <a:r>
              <a:rPr lang="en-US" sz="1400" dirty="0">
                <a:solidFill>
                  <a:schemeClr val="bg1"/>
                </a:solidFill>
              </a:rPr>
              <a:t>van </a:t>
            </a:r>
            <a:r>
              <a:rPr lang="en-US" sz="1400" dirty="0" err="1">
                <a:solidFill>
                  <a:schemeClr val="bg1"/>
                </a:solidFill>
              </a:rPr>
              <a:t>Valen</a:t>
            </a:r>
            <a:r>
              <a:rPr lang="en-US" sz="1400" dirty="0">
                <a:solidFill>
                  <a:schemeClr val="bg1"/>
                </a:solidFill>
              </a:rPr>
              <a:t>, 1973</a:t>
            </a:r>
          </a:p>
          <a:p>
            <a:pPr algn="l" rtl="0"/>
            <a:endParaRPr lang="en-US" sz="2400" dirty="0">
              <a:solidFill>
                <a:schemeClr val="bg1"/>
              </a:solidFill>
            </a:endParaRPr>
          </a:p>
          <a:p>
            <a:pPr algn="l" rtl="0"/>
            <a:r>
              <a:rPr lang="en-US" sz="2400" i="1" dirty="0">
                <a:solidFill>
                  <a:schemeClr val="bg1"/>
                </a:solidFill>
              </a:rPr>
              <a:t>It takes all the running you can do, to keep in the same place. </a:t>
            </a:r>
          </a:p>
          <a:p>
            <a:pPr algn="r" rtl="0"/>
            <a:r>
              <a:rPr lang="en-US" sz="1600" dirty="0" smtClean="0">
                <a:solidFill>
                  <a:schemeClr val="bg1"/>
                </a:solidFill>
              </a:rPr>
              <a:t>- </a:t>
            </a:r>
            <a:r>
              <a:rPr lang="en-US" sz="1600" dirty="0">
                <a:solidFill>
                  <a:schemeClr val="bg1"/>
                </a:solidFill>
              </a:rPr>
              <a:t>Lewis Carrol, Through the Looking Glass</a:t>
            </a:r>
          </a:p>
          <a:p>
            <a:pPr algn="l" rtl="0"/>
            <a:endParaRPr lang="en-US" sz="2400" dirty="0">
              <a:solidFill>
                <a:schemeClr val="bg1"/>
              </a:solidFill>
            </a:endParaRPr>
          </a:p>
          <a:p>
            <a:pPr algn="l" rtl="0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2752" cy="4525963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6000" dirty="0"/>
              <a:t>Evolutionary simulations</a:t>
            </a:r>
          </a:p>
          <a:p>
            <a:pPr algn="l" rtl="0"/>
            <a:r>
              <a:rPr lang="en-US" sz="4000" dirty="0"/>
              <a:t>100,000 asexual individuals</a:t>
            </a:r>
          </a:p>
          <a:p>
            <a:pPr algn="l" rtl="0"/>
            <a:r>
              <a:rPr lang="en-US" sz="4000" dirty="0"/>
              <a:t>1,000 genes</a:t>
            </a:r>
          </a:p>
          <a:p>
            <a:pPr algn="l" rtl="0"/>
            <a:r>
              <a:rPr lang="en-US" sz="4000" dirty="0"/>
              <a:t>Random environmental changes</a:t>
            </a:r>
          </a:p>
          <a:p>
            <a:pPr algn="l" rtl="0"/>
            <a:r>
              <a:rPr lang="en-US" sz="4000" dirty="0"/>
              <a:t>Competitions between mutator alleles</a:t>
            </a:r>
          </a:p>
          <a:p>
            <a:pPr algn="l" rtl="0"/>
            <a:endParaRPr lang="en-US" sz="4000" dirty="0"/>
          </a:p>
          <a:p>
            <a:pPr marL="0" indent="0" algn="l" rtl="0">
              <a:buNone/>
            </a:pPr>
            <a:r>
              <a:rPr lang="en-US" sz="4000" dirty="0"/>
              <a:t>100,000s simulations, run on dedicated cluster with 400-500 cores</a:t>
            </a:r>
          </a:p>
          <a:p>
            <a:pPr algn="l" rtl="0"/>
            <a:endParaRPr lang="en-US" sz="4000" dirty="0"/>
          </a:p>
          <a:p>
            <a:pPr algn="l" rtl="0"/>
            <a:endParaRPr lang="he-IL" sz="4000" dirty="0"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263910" y="116632"/>
            <a:ext cx="4772586" cy="307777"/>
            <a:chOff x="3126973" y="6309320"/>
            <a:chExt cx="477258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45516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Open Sans" panose="020B0606030504020204" pitchFamily="34" charset="0"/>
                </a:rPr>
                <a:t>https://</a:t>
              </a:r>
              <a:r>
                <a:rPr lang="en-GB" sz="1400" dirty="0" smtClean="0">
                  <a:latin typeface="Open Sans" panose="020B0606030504020204" pitchFamily="34" charset="0"/>
                </a:rPr>
                <a:t>github.com/yoavram/proevolutionsimulation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7504" y="6453336"/>
            <a:ext cx="4265716" cy="307777"/>
            <a:chOff x="3126973" y="6309320"/>
            <a:chExt cx="4265716" cy="307777"/>
          </a:xfrm>
          <a:solidFill>
            <a:schemeClr val="bg1"/>
          </a:solidFill>
        </p:grpSpPr>
        <p:pic>
          <p:nvPicPr>
            <p:cNvPr id="12" name="Picture 11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grpFill/>
            <a:extLst/>
          </p:spPr>
        </p:pic>
        <p:sp>
          <p:nvSpPr>
            <p:cNvPr id="13" name="Rectangle 12"/>
            <p:cNvSpPr/>
            <p:nvPr/>
          </p:nvSpPr>
          <p:spPr>
            <a:xfrm>
              <a:off x="3347864" y="6309320"/>
              <a:ext cx="4044825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Calibri Regular" charset="0"/>
                </a:rPr>
                <a:t>https://</a:t>
              </a:r>
              <a:r>
                <a:rPr lang="en-GB" sz="1400" dirty="0" smtClean="0">
                  <a:latin typeface="Calibri Regular" charset="0"/>
                </a:rPr>
                <a:t>github.com/yoavram/proevolutionsimulation</a:t>
              </a:r>
              <a:endParaRPr lang="he-IL" sz="1400" dirty="0">
                <a:latin typeface="Calibri Regular" charset="0"/>
                <a:cs typeface="Calibri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Evolution in </a:t>
            </a:r>
            <a:r>
              <a:rPr lang="en-US" dirty="0" smtClean="0"/>
              <a:t>constant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>
                <a:latin typeface="Open Sans" panose="020B0606030504020204" pitchFamily="34" charset="0"/>
              </a:rPr>
              <a:t>Frequency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latin typeface="Open Sans" panose="020B0606030504020204" pitchFamily="34" charset="0"/>
              </a:rPr>
              <a:t># Deleterious mutations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600" dirty="0"/>
              <a:t>Summary: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Evolution of stress-induced mutation</a:t>
            </a:r>
            <a:endParaRPr lang="he-IL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</a:t>
            </a:r>
            <a:r>
              <a:rPr lang="en-US" sz="2800" b="0" dirty="0" smtClean="0"/>
              <a:t>evolve</a:t>
            </a:r>
            <a:r>
              <a:rPr lang="en-US" sz="2800" b="0" dirty="0"/>
              <a:t>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order </a:t>
            </a:r>
            <a:r>
              <a:rPr lang="en-US" sz="2800" b="1" dirty="0"/>
              <a:t>selection can lead to the evolution of stress-induced </a:t>
            </a:r>
            <a:r>
              <a:rPr lang="en-US" sz="2800" b="1" dirty="0" smtClean="0"/>
              <a:t>mutagenesis in </a:t>
            </a:r>
            <a:r>
              <a:rPr lang="en-US" sz="2800" b="1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u="sng" dirty="0" err="1" smtClean="0"/>
              <a:t>evolvability</a:t>
            </a:r>
            <a:endParaRPr lang="en-US" sz="2800" b="0" u="sng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Open Sans" panose="020B0606030504020204" pitchFamily="34" charset="0"/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thumb/4/4c/Gepardjagt1_%28Acinonyx_jubatus%29.jpg/1280px-Gepardjagt1_%28Acinonyx_jubatus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r="18017"/>
          <a:stretch/>
        </p:blipFill>
        <p:spPr bwMode="auto">
          <a:xfrm>
            <a:off x="0" y="-27384"/>
            <a:ext cx="91440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429000"/>
            <a:ext cx="4824536" cy="2193107"/>
          </a:xfrm>
          <a:solidFill>
            <a:srgbClr val="000000">
              <a:alpha val="40000"/>
            </a:srgbClr>
          </a:solidFill>
        </p:spPr>
        <p:txBody>
          <a:bodyPr anchor="ctr"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Can SIM make adaptation </a:t>
            </a:r>
            <a:r>
              <a:rPr lang="en-US" sz="5400" b="1" dirty="0" smtClean="0">
                <a:solidFill>
                  <a:schemeClr val="bg1">
                    <a:lumMod val="95000"/>
                  </a:schemeClr>
                </a:solidFill>
              </a:rPr>
              <a:t>faster?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31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395536" y="6381328"/>
            <a:ext cx="1763688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Malene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1">
                    <a:lumMod val="95000"/>
                  </a:schemeClr>
                </a:solidFill>
              </a:rPr>
              <a:t>Thyssen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5536" y="371797"/>
            <a:ext cx="8352928" cy="219310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1" anchor="ctr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Consequences of </a:t>
            </a: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Stress-Induced Mutagenesis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5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39103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Wright, </a:t>
            </a:r>
            <a:r>
              <a:rPr lang="en-US" sz="1200" dirty="0" smtClean="0">
                <a:latin typeface="Open Sans" panose="020B0606030504020204" pitchFamily="34" charset="0"/>
              </a:rPr>
              <a:t>Am. Nat. 1988</a:t>
            </a:r>
            <a:endParaRPr lang="en-US" sz="1200" dirty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  <a:latin typeface="Open Sans" panose="020B0606030504020204" pitchFamily="34" charset="0"/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  <a:latin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Open Sans" panose="020B0606030504020204" pitchFamily="34" charset="0"/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  <a:latin typeface="Open Sans" panose="020B0606030504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1026" name="Picture 2" descr="D:\workspace\ruggedsim\manuscript\ram_f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07" b="5543"/>
          <a:stretch/>
        </p:blipFill>
        <p:spPr bwMode="auto">
          <a:xfrm>
            <a:off x="971600" y="1271191"/>
            <a:ext cx="7228274" cy="52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6453336"/>
            <a:ext cx="363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Estimating adaptation time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l" defTabSz="908834" rtl="0">
              <a:buNone/>
              <a:defRPr/>
            </a:pPr>
            <a:r>
              <a:rPr lang="en-US" b="0" dirty="0" smtClean="0"/>
              <a:t>Adaptation has two stages:</a:t>
            </a:r>
            <a:endParaRPr lang="en-US" dirty="0"/>
          </a:p>
          <a:p>
            <a:pPr marL="857250" indent="-514350" algn="l" defTabSz="908834" rtl="0">
              <a:buFont typeface="+mj-lt"/>
              <a:buAutoNum type="arabicPeriod"/>
              <a:defRPr/>
            </a:pPr>
            <a:r>
              <a:rPr lang="en-US" b="1" dirty="0" smtClean="0"/>
              <a:t>Waiting for the double mutant</a:t>
            </a:r>
          </a:p>
          <a:p>
            <a:pPr marL="857250" indent="-514350" algn="l" defTabSz="908834" rtl="0">
              <a:buFont typeface="+mj-lt"/>
              <a:buAutoNum type="arabicPeriod"/>
              <a:defRPr/>
            </a:pPr>
            <a:r>
              <a:rPr lang="en-US" b="1" dirty="0" smtClean="0"/>
              <a:t>Fixation of the double mutant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Estimating adaptation </a:t>
            </a:r>
            <a:r>
              <a:rPr lang="en-US" dirty="0" smtClean="0"/>
              <a:t>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l" defTabSz="908834" rtl="0">
              <a:buNone/>
              <a:defRPr/>
            </a:pPr>
            <a:r>
              <a:rPr lang="en-US" b="0" dirty="0" smtClean="0"/>
              <a:t>Adaptation has two stages:</a:t>
            </a:r>
            <a:endParaRPr lang="en-US" dirty="0"/>
          </a:p>
          <a:p>
            <a:pPr marL="857250" indent="-514350" algn="l" defTabSz="908834" rtl="0">
              <a:buFont typeface="+mj-lt"/>
              <a:buAutoNum type="arabicPeriod"/>
              <a:defRPr/>
            </a:pPr>
            <a:r>
              <a:rPr lang="en-US" b="1" dirty="0" smtClean="0"/>
              <a:t>Waiting for the double mutant</a:t>
            </a:r>
          </a:p>
          <a:p>
            <a:pPr marL="857250" indent="-514350" algn="l" defTabSz="908834" rtl="0">
              <a:buFont typeface="+mj-lt"/>
              <a:buAutoNum type="arabicPeriod"/>
              <a:defRPr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Fixation of the double mutant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43608" y="3789040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89898" y="385957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0024" y="471695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92153" y="407657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3554292">
            <a:off x="1143772" y="4392745"/>
            <a:ext cx="648072" cy="6480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3554292">
            <a:off x="2075592" y="4197216"/>
            <a:ext cx="648072" cy="6480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3554292">
            <a:off x="1238464" y="5032603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3554292">
            <a:off x="1410100" y="462980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3554292">
            <a:off x="1648832" y="412320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44340" y="5295426"/>
            <a:ext cx="648072" cy="6480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32299" y="456063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12424" y="486935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44553" y="422897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3554292">
            <a:off x="1569755" y="5123937"/>
            <a:ext cx="648072" cy="6480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3554292">
            <a:off x="2320517" y="458927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3554292">
            <a:off x="1390864" y="5185003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3554292">
            <a:off x="2130205" y="4789109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3554292">
            <a:off x="2478519" y="485776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959127" y="379073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05417" y="386127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75543" y="4718652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07672" y="407827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rot="3554292">
            <a:off x="6059291" y="4394441"/>
            <a:ext cx="648072" cy="6480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3554292">
            <a:off x="6991111" y="4198912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3554292">
            <a:off x="6153983" y="5034299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3554292">
            <a:off x="6325619" y="4631500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3554292">
            <a:off x="6564351" y="4124902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959859" y="5297122"/>
            <a:ext cx="648072" cy="6480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47818" y="4562332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27943" y="4871052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560072" y="423067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3554292">
            <a:off x="6485274" y="5125633"/>
            <a:ext cx="648072" cy="6480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3554292">
            <a:off x="7236036" y="4590972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3554292">
            <a:off x="6306383" y="5186699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3554292">
            <a:off x="7045724" y="4790805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3554292">
            <a:off x="7394038" y="48594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3707904" y="4737624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3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constant environments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400" b="0" dirty="0" smtClean="0"/>
              </a:p>
              <a:p>
                <a:pPr algn="l" rtl="0"/>
                <a:r>
                  <a:rPr lang="en-US" sz="2400" b="0" dirty="0" smtClean="0"/>
                  <a:t>High mutation rates reduce </a:t>
                </a:r>
                <a:r>
                  <a:rPr lang="en-US" sz="2400" b="0" i="1" dirty="0" smtClean="0"/>
                  <a:t>adaptedness </a:t>
                </a:r>
                <a:r>
                  <a:rPr lang="en-US" sz="2400" b="0" dirty="0" smtClean="0"/>
                  <a:t>of populations</a:t>
                </a:r>
              </a:p>
              <a:p>
                <a:pPr algn="l" rtl="0"/>
                <a:r>
                  <a:rPr lang="en-US" sz="2400" b="0" dirty="0" smtClean="0"/>
                  <a:t>Selection will </a:t>
                </a:r>
                <a:r>
                  <a:rPr lang="en-US" sz="2400" dirty="0" smtClean="0"/>
                  <a:t>reduce</a:t>
                </a:r>
                <a:r>
                  <a:rPr lang="en-US" sz="2400" b="0" dirty="0" smtClean="0"/>
                  <a:t> the mutation rate to it’s lowest attainable </a:t>
                </a:r>
                <a:r>
                  <a:rPr lang="en-US" sz="2400" dirty="0"/>
                  <a:t>level - </a:t>
                </a:r>
                <a:r>
                  <a:rPr lang="en-US" sz="2400" i="1" dirty="0"/>
                  <a:t>the </a:t>
                </a:r>
                <a:r>
                  <a:rPr lang="en-US" sz="2400" b="1" i="1" dirty="0"/>
                  <a:t>reduction principle </a:t>
                </a:r>
              </a:p>
              <a:p>
                <a:pPr marL="0" indent="0" rtl="0">
                  <a:buNone/>
                </a:pPr>
                <a:r>
                  <a:rPr lang="en-US" sz="1400" dirty="0" smtClean="0"/>
                  <a:t>	</a:t>
                </a:r>
                <a:r>
                  <a:rPr lang="en-US" sz="1800" dirty="0" err="1" smtClean="0"/>
                  <a:t>Liberman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&amp; Feldman </a:t>
                </a:r>
                <a:r>
                  <a:rPr lang="en-US" sz="1800" dirty="0" smtClean="0"/>
                  <a:t>1986; </a:t>
                </a:r>
                <a:r>
                  <a:rPr lang="en-US" sz="1800" dirty="0" err="1" smtClean="0"/>
                  <a:t>Altenberg</a:t>
                </a:r>
                <a:r>
                  <a:rPr lang="en-US" sz="1800" dirty="0" smtClean="0"/>
                  <a:t>, </a:t>
                </a:r>
                <a:r>
                  <a:rPr lang="en-US" sz="1800" dirty="0" err="1" smtClean="0"/>
                  <a:t>Liberman</a:t>
                </a:r>
                <a:r>
                  <a:rPr lang="en-US" sz="1800" dirty="0" smtClean="0"/>
                  <a:t>, &amp; Feldman 2017</a:t>
                </a:r>
                <a:endParaRPr lang="en-US" sz="1800" dirty="0"/>
              </a:p>
              <a:p>
                <a:pPr algn="l" rtl="0"/>
                <a:endParaRPr lang="en-US" sz="2400" b="0" dirty="0" smtClean="0"/>
              </a:p>
              <a:p>
                <a:pPr algn="l" rtl="0"/>
                <a:r>
                  <a:rPr lang="en-US" sz="24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</a:t>
                </a:r>
                <a:r>
                  <a:rPr lang="en-US" sz="2000" b="0" dirty="0" smtClean="0"/>
                  <a:t>hysical or </a:t>
                </a:r>
                <a:r>
                  <a:rPr lang="en-US" sz="2000" dirty="0"/>
                  <a:t>physiological </a:t>
                </a:r>
                <a:r>
                  <a:rPr lang="en-US" sz="2000" dirty="0" smtClean="0"/>
                  <a:t>constraints		</a:t>
                </a:r>
                <a:r>
                  <a:rPr lang="en-US" sz="1800" dirty="0" smtClean="0"/>
                  <a:t>Kimura 1967</a:t>
                </a:r>
                <a:endParaRPr lang="en-US" sz="20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C</a:t>
                </a:r>
                <a:r>
                  <a:rPr lang="en-US" sz="2000" b="0" i="1" dirty="0" smtClean="0"/>
                  <a:t>ost of DNA replication fidelity			</a:t>
                </a:r>
                <a:r>
                  <a:rPr lang="en-US" sz="1800" dirty="0" smtClean="0"/>
                  <a:t>Dawson </a:t>
                </a:r>
                <a:r>
                  <a:rPr lang="en-US" sz="1800" dirty="0"/>
                  <a:t>1999</a:t>
                </a:r>
                <a:endParaRPr lang="en-US" sz="20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b="0" i="1" dirty="0" smtClean="0"/>
                  <a:t>Drift barrier hypothesis				</a:t>
                </a:r>
                <a:r>
                  <a:rPr lang="en-US" sz="1800" dirty="0" smtClean="0"/>
                  <a:t>Lynch 2010</a:t>
                </a:r>
                <a:endParaRPr lang="en-US" sz="20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674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Estimating adaptation </a:t>
            </a:r>
            <a:r>
              <a:rPr lang="en-US" dirty="0" smtClean="0"/>
              <a:t>rate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l" defTabSz="908834" rtl="0">
              <a:buNone/>
              <a:defRPr/>
            </a:pPr>
            <a:r>
              <a:rPr lang="en-US" b="0" dirty="0" smtClean="0"/>
              <a:t>Adaptation has two stages:</a:t>
            </a:r>
            <a:endParaRPr lang="en-US" dirty="0"/>
          </a:p>
          <a:p>
            <a:pPr marL="857250" indent="-514350" algn="l" defTabSz="908834" rtl="0">
              <a:buFont typeface="+mj-lt"/>
              <a:buAutoNum type="arabicPeriod"/>
              <a:defRPr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Waiting for the double mutant</a:t>
            </a:r>
          </a:p>
          <a:p>
            <a:pPr marL="857250" indent="-514350" algn="l" defTabSz="908834" rtl="0">
              <a:buFont typeface="+mj-lt"/>
              <a:buAutoNum type="arabicPeriod"/>
              <a:defRPr/>
            </a:pPr>
            <a:r>
              <a:rPr lang="en-US" b="1" dirty="0" smtClean="0"/>
              <a:t>Fixation of the double mutant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15616" y="3789040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61906" y="385957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32032" y="471695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4161" y="407657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3554292">
            <a:off x="1215780" y="4392745"/>
            <a:ext cx="648072" cy="6480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3554292">
            <a:off x="2147600" y="4197216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3554292">
            <a:off x="1310472" y="5032603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3554292">
            <a:off x="1482108" y="462980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3554292">
            <a:off x="1720840" y="412320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16348" y="5295426"/>
            <a:ext cx="648072" cy="6480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904307" y="456063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84432" y="486935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716561" y="422897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3554292">
            <a:off x="1641763" y="5123937"/>
            <a:ext cx="648072" cy="6480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3554292">
            <a:off x="2392525" y="4589276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3554292">
            <a:off x="1462872" y="5185003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3554292">
            <a:off x="2202213" y="4789109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3554292">
            <a:off x="2550527" y="485776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707904" y="4737624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72200" y="3789041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03382" y="3659618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973838" y="4716957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7605967" y="4076579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 rot="3554292">
            <a:off x="6204312" y="4269224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rot="3554292">
            <a:off x="7189406" y="3981192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3554292">
            <a:off x="6352278" y="5032604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 rot="3554292">
            <a:off x="6523913" y="5476819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 rot="3554292">
            <a:off x="6762646" y="4244960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158154" y="5295427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568036" y="5123937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940152" y="4941168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758367" y="4228979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 rot="3554292">
            <a:off x="6527893" y="5108382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3554292">
            <a:off x="7627582" y="4643379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3554292">
            <a:off x="7235777" y="4718041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 rot="3554292">
            <a:off x="6906452" y="4643378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rot="3554292">
            <a:off x="6055436" y="4094291"/>
            <a:ext cx="648072" cy="6480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03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</a:t>
                </a:r>
                <a:r>
                  <a:rPr lang="en-US" i="1" dirty="0"/>
                  <a:t>q</a:t>
                </a:r>
                <a:r>
                  <a:rPr lang="en-US" dirty="0"/>
                  <a:t> that a </a:t>
                </a:r>
                <a:r>
                  <a:rPr lang="en-US" dirty="0" smtClean="0"/>
                  <a:t>random offspring </a:t>
                </a:r>
                <a:r>
                  <a:rPr lang="en-US" dirty="0"/>
                  <a:t>is a double mutant, given there are no double mutants in the current generation</a:t>
                </a:r>
                <a:r>
                  <a:rPr lang="en-US" dirty="0" smtClean="0"/>
                  <a:t>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𝝉</m:t>
                      </m:r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𝝉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830" r="-3037" b="-13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2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fixation probability of the double mutant:</a:t>
                </a:r>
              </a:p>
              <a:p>
                <a:pPr indent="0" algn="l" defTabSz="908834" rtl="0">
                  <a:buNone/>
                  <a:defRPr/>
                </a:pP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≈2</m:t>
                      </m:r>
                      <m:r>
                        <a:rPr lang="en-US" b="0" i="1" smtClean="0">
                          <a:latin typeface="Cambria Math"/>
                        </a:rPr>
                        <m:t>𝑠𝐻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830" b="-12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2080" y="213338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err="1" smtClean="0">
                <a:latin typeface="Open Sans" panose="020B0606030504020204" pitchFamily="34" charset="0"/>
              </a:rPr>
              <a:t>Eshel</a:t>
            </a:r>
            <a:r>
              <a:rPr lang="en-US" dirty="0" smtClean="0">
                <a:latin typeface="Open Sans" panose="020B0606030504020204" pitchFamily="34" charset="0"/>
              </a:rPr>
              <a:t> 1981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9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that one or more double</a:t>
                </a: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mutants appear in the next generation</a:t>
                </a:r>
                <a:r>
                  <a:rPr lang="en-US" dirty="0" smtClean="0"/>
                  <a:t>:</a:t>
                </a: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𝑵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</a:rPr>
                        <m:t>≈</m:t>
                      </m:r>
                      <m:r>
                        <a:rPr lang="en-US" b="1" i="1" smtClean="0">
                          <a:latin typeface="Cambria Math"/>
                        </a:rPr>
                        <m:t>𝑵𝒒</m:t>
                      </m:r>
                    </m:oMath>
                  </m:oMathPara>
                </a14:m>
                <a:endParaRPr lang="en-US" b="1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This waiting time follows a geometric distribution with </a:t>
                </a:r>
                <a:r>
                  <a:rPr lang="en-US" dirty="0" smtClean="0"/>
                  <a:t>rate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𝝂</m:t>
                      </m:r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𝑵𝒒</m:t>
                      </m:r>
                      <m:r>
                        <a:rPr lang="en-US" b="1" i="1" smtClean="0">
                          <a:latin typeface="Cambria Math"/>
                        </a:rPr>
                        <m:t>𝝆</m:t>
                      </m:r>
                    </m:oMath>
                  </m:oMathPara>
                </a14:m>
                <a:endParaRPr lang="en-US" b="1" dirty="0"/>
              </a:p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which is the adaptation rate.</a:t>
                </a:r>
                <a:endParaRPr lang="en-US" dirty="0"/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36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4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with normal mutation (NM):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with high mutation (CM):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b="1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𝝉</m:t>
                          </m:r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b="0" dirty="0"/>
                  <a:t>The rate of adaptation </a:t>
                </a:r>
                <a:r>
                  <a:rPr lang="en-US" sz="2800" dirty="0"/>
                  <a:t>with </a:t>
                </a:r>
                <a:r>
                  <a:rPr lang="en-US" sz="2800" dirty="0" smtClean="0"/>
                  <a:t>stress-induced mutation (SIM)</a:t>
                </a:r>
                <a:r>
                  <a:rPr lang="en-US" sz="2800" b="0" dirty="0" smtClean="0"/>
                  <a:t>:</a:t>
                </a:r>
                <a:endParaRPr lang="en-US" sz="2800" b="0" dirty="0"/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b="1" i="1">
                          <a:latin typeface="Cambria Math"/>
                        </a:rPr>
                        <m:t>𝝉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𝜈</m:t>
                    </m:r>
                    <m:r>
                      <a:rPr lang="en-US" sz="19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9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9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900" b="0" dirty="0" smtClean="0"/>
                  <a:t> – beneficial mutation rate</a:t>
                </a:r>
                <a:endParaRPr lang="he-IL" sz="19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156" r="-29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 b="4937"/>
          <a:stretch/>
        </p:blipFill>
        <p:spPr bwMode="auto">
          <a:xfrm>
            <a:off x="107504" y="1228311"/>
            <a:ext cx="6301921" cy="52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44208" y="1503709"/>
            <a:ext cx="5017423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000" b="0" dirty="0" smtClean="0"/>
              <a:t>No MSB assumption</a:t>
            </a:r>
          </a:p>
          <a:p>
            <a:pPr marL="0" indent="0" algn="l" rtl="0">
              <a:buNone/>
            </a:pPr>
            <a:r>
              <a:rPr lang="en-US" sz="2000" b="0" dirty="0" smtClean="0"/>
              <a:t>No Dead Ends</a:t>
            </a:r>
          </a:p>
          <a:p>
            <a:pPr marL="0" indent="0" algn="l" rtl="0">
              <a:buNone/>
            </a:pPr>
            <a:r>
              <a:rPr lang="en-US" sz="2000" dirty="0" smtClean="0"/>
              <a:t>Genetic drift</a:t>
            </a:r>
            <a:endParaRPr lang="en-US" sz="2000" b="0" dirty="0" smtClean="0"/>
          </a:p>
          <a:p>
            <a:pPr algn="l" rtl="0"/>
            <a:endParaRPr lang="he-IL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92080" y="116632"/>
            <a:ext cx="3710564" cy="307777"/>
            <a:chOff x="3126973" y="6309320"/>
            <a:chExt cx="3710564" cy="307777"/>
          </a:xfrm>
        </p:grpSpPr>
        <p:pic>
          <p:nvPicPr>
            <p:cNvPr id="14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347864" y="6309320"/>
              <a:ext cx="34896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Open Sans" panose="020B0606030504020204" pitchFamily="34" charset="0"/>
                </a:rPr>
                <a:t>https://github.com/yoavram/ruggedsim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Open Sans" panose="020B0606030504020204" pitchFamily="34" charset="0"/>
                </a:rPr>
                <a:t>Approximation</a:t>
              </a:r>
              <a:endParaRPr lang="he-IL" sz="2000" dirty="0">
                <a:latin typeface="Open Sans" panose="020B06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Open Sans" panose="020B0606030504020204" pitchFamily="34" charset="0"/>
                </a:rPr>
                <a:t>Simulation</a:t>
              </a:r>
              <a:endParaRPr lang="he-IL" sz="2400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7504" y="116632"/>
            <a:ext cx="3710564" cy="307777"/>
            <a:chOff x="3126973" y="6309320"/>
            <a:chExt cx="3710564" cy="307777"/>
          </a:xfrm>
        </p:grpSpPr>
        <p:pic>
          <p:nvPicPr>
            <p:cNvPr id="1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347864" y="6309320"/>
              <a:ext cx="34896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Open Sans" panose="020B0606030504020204" pitchFamily="34" charset="0"/>
                </a:rPr>
                <a:t>https://github.com/yoavram/ruggedsim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86379"/>
            <a:ext cx="6884888" cy="550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Autofit/>
          </a:bodyPr>
          <a:lstStyle/>
          <a:p>
            <a:pPr rtl="0"/>
            <a:r>
              <a:rPr lang="en-US" sz="2400" b="1" dirty="0" smtClean="0"/>
              <a:t>Stress-induced mutation increases adaptation rate without jeopardizing mean fitness</a:t>
            </a:r>
            <a:endParaRPr lang="he-IL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-160789" y="3400963"/>
            <a:ext cx="336957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 Regular" charset="0"/>
              </a:rPr>
              <a:t>Relative Adaptation Rate</a:t>
            </a:r>
            <a:endParaRPr lang="en-US" sz="2400" dirty="0">
              <a:latin typeface="Calibri Regula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93232" y="6207695"/>
            <a:ext cx="341101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 Regular" charset="0"/>
              </a:rPr>
              <a:t>Relative Mean Fitness</a:t>
            </a:r>
            <a:endParaRPr lang="en-US" sz="2400" dirty="0">
              <a:latin typeface="Calibri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Calibri Regular" charset="0"/>
              </a:rPr>
              <a:t>Ram &amp; Hadany, Proceedings B, 2014</a:t>
            </a:r>
            <a:endParaRPr lang="he-IL" dirty="0">
              <a:latin typeface="Calibri Regular" charset="0"/>
              <a:cs typeface="Calibri Regular" charset="0"/>
            </a:endParaRPr>
          </a:p>
        </p:txBody>
      </p:sp>
      <p:sp>
        <p:nvSpPr>
          <p:cNvPr id="10" name="Rectangle 9"/>
          <p:cNvSpPr/>
          <p:nvPr/>
        </p:nvSpPr>
        <p:spPr>
          <a:xfrm rot="2884907">
            <a:off x="1933009" y="3709502"/>
            <a:ext cx="3411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 Regular" charset="0"/>
              </a:rPr>
              <a:t>constitutive mutation</a:t>
            </a:r>
            <a:endParaRPr lang="en-US" sz="2400" dirty="0">
              <a:latin typeface="Calibri Regular" charset="0"/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5368413" y="3380244"/>
            <a:ext cx="3411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 Regular" charset="0"/>
              </a:rPr>
              <a:t>stress-induced mutation</a:t>
            </a:r>
            <a:endParaRPr lang="en-US" sz="2400" dirty="0">
              <a:latin typeface="Calibri Regular" charset="0"/>
            </a:endParaRPr>
          </a:p>
        </p:txBody>
      </p:sp>
      <p:sp>
        <p:nvSpPr>
          <p:cNvPr id="6" name="Triangle 5"/>
          <p:cNvSpPr/>
          <p:nvPr/>
        </p:nvSpPr>
        <p:spPr>
          <a:xfrm rot="19459676">
            <a:off x="2576015" y="2449585"/>
            <a:ext cx="237600" cy="180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2" name="Triangle 11"/>
          <p:cNvSpPr/>
          <p:nvPr/>
        </p:nvSpPr>
        <p:spPr>
          <a:xfrm>
            <a:off x="6782672" y="1808840"/>
            <a:ext cx="237600" cy="180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7" name="Triangle 6"/>
          <p:cNvSpPr/>
          <p:nvPr/>
        </p:nvSpPr>
        <p:spPr>
          <a:xfrm rot="4500000">
            <a:off x="5302730" y="5216260"/>
            <a:ext cx="232752" cy="20064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5" name="Triangle 14"/>
          <p:cNvSpPr/>
          <p:nvPr/>
        </p:nvSpPr>
        <p:spPr>
          <a:xfrm>
            <a:off x="6782672" y="5301208"/>
            <a:ext cx="237600" cy="180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63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In the presence of rare recombination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925144"/>
          </a:xfrm>
        </p:spPr>
        <p:txBody>
          <a:bodyPr>
            <a:normAutofit/>
          </a:bodyPr>
          <a:lstStyle/>
          <a:p>
            <a:pPr algn="l" rtl="0"/>
            <a:r>
              <a:rPr lang="en-US" b="1" dirty="0" smtClean="0"/>
              <a:t>Recombination</a:t>
            </a:r>
            <a:r>
              <a:rPr lang="en-US" dirty="0" smtClean="0"/>
              <a:t> can:</a:t>
            </a:r>
          </a:p>
          <a:p>
            <a:pPr lvl="1" algn="l" rtl="0"/>
            <a:r>
              <a:rPr lang="en-US" dirty="0" smtClean="0"/>
              <a:t>Separate mutator from beneficial mutations</a:t>
            </a:r>
          </a:p>
          <a:p>
            <a:pPr lvl="1" algn="l" rtl="0"/>
            <a:r>
              <a:rPr lang="en-US" dirty="0" smtClean="0"/>
              <a:t>Increase non-mutator adaptation rate</a:t>
            </a:r>
          </a:p>
          <a:p>
            <a:pPr lvl="1" algn="l" rtl="0"/>
            <a:r>
              <a:rPr lang="en-US" dirty="0" smtClean="0"/>
              <a:t>Save constitutive mutators from deleterious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workspace\mamba\simarba\analysis\invasion_SIMvsCM_pop_1e6_2014-07-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36576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In the presence of HGT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92514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Results suggest:</a:t>
            </a:r>
          </a:p>
          <a:p>
            <a:pPr algn="l" rtl="0"/>
            <a:r>
              <a:rPr lang="en-US" b="1" dirty="0" smtClean="0">
                <a:solidFill>
                  <a:schemeClr val="tx2"/>
                </a:solidFill>
              </a:rPr>
              <a:t>SIM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chemeClr val="accent2"/>
                </a:solidFill>
              </a:rPr>
              <a:t>CM</a:t>
            </a:r>
          </a:p>
          <a:p>
            <a:pPr algn="l" rtl="0"/>
            <a:r>
              <a:rPr lang="en-US" b="1" dirty="0">
                <a:solidFill>
                  <a:schemeClr val="tx2"/>
                </a:solidFill>
              </a:rPr>
              <a:t>SIM</a:t>
            </a:r>
            <a:r>
              <a:rPr lang="en-US" dirty="0"/>
              <a:t> &gt;= </a:t>
            </a:r>
            <a:r>
              <a:rPr lang="en-US" b="1" dirty="0" smtClean="0"/>
              <a:t>NM</a:t>
            </a:r>
          </a:p>
          <a:p>
            <a:pPr algn="l" rtl="0"/>
            <a:r>
              <a:rPr lang="en-US" dirty="0" smtClean="0"/>
              <a:t>When </a:t>
            </a:r>
            <a:r>
              <a:rPr lang="en-US" b="1" dirty="0" smtClean="0"/>
              <a:t>HGT is not much more frequent than mutation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</a:t>
            </a:r>
            <a:r>
              <a:rPr lang="en-US" sz="1400" dirty="0" err="1" smtClean="0">
                <a:latin typeface="Open Sans" panose="020B0606030504020204" pitchFamily="34" charset="0"/>
              </a:rPr>
              <a:t>Hadany</a:t>
            </a:r>
            <a:r>
              <a:rPr lang="en-US" sz="1400" dirty="0" smtClean="0">
                <a:latin typeface="Open Sans" panose="020B0606030504020204" pitchFamily="34" charset="0"/>
              </a:rPr>
              <a:t>, under review</a:t>
            </a:r>
          </a:p>
        </p:txBody>
      </p:sp>
    </p:spTree>
    <p:extLst>
      <p:ext uri="{BB962C8B-B14F-4D97-AF65-F5344CB8AC3E}">
        <p14:creationId xmlns:p14="http://schemas.microsoft.com/office/powerpoint/2010/main" val="34830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9" y="1248292"/>
            <a:ext cx="5499100" cy="264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Real-time 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440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6400" indent="-406400" algn="r"/>
            <a:r>
              <a:rPr lang="en-US" dirty="0" smtClean="0"/>
              <a:t>Robert et </a:t>
            </a:r>
            <a:r>
              <a:rPr lang="en-US"/>
              <a:t>al</a:t>
            </a:r>
            <a:r>
              <a:rPr lang="en-US" smtClean="0"/>
              <a:t>., </a:t>
            </a:r>
            <a:r>
              <a:rPr lang="en-US" dirty="0" smtClean="0"/>
              <a:t>Science 2018</a:t>
            </a:r>
            <a:endParaRPr lang="en-US" dirty="0"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1" y="4473444"/>
            <a:ext cx="5372100" cy="1917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169" y="4240212"/>
            <a:ext cx="3886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dirty="0"/>
              <a:t> Stress-induced mutagenesis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under uncertainty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44008" y="6550223"/>
            <a:ext cx="449999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Gur-</a:t>
            </a:r>
            <a:r>
              <a:rPr lang="en-US" sz="1400" dirty="0" err="1" smtClean="0">
                <a:latin typeface="Open Sans" panose="020B0606030504020204" pitchFamily="34" charset="0"/>
              </a:rPr>
              <a:t>Dellus</a:t>
            </a:r>
            <a:r>
              <a:rPr lang="en-US" sz="1400" dirty="0" smtClean="0">
                <a:latin typeface="Open Sans" panose="020B0606030504020204" pitchFamily="34" charset="0"/>
              </a:rPr>
              <a:t>, Ram &amp; </a:t>
            </a:r>
            <a:r>
              <a:rPr lang="en-US" sz="1400" dirty="0" err="1" smtClean="0">
                <a:latin typeface="Open Sans" panose="020B0606030504020204" pitchFamily="34" charset="0"/>
              </a:rPr>
              <a:t>Hadany</a:t>
            </a:r>
            <a:r>
              <a:rPr lang="en-US" sz="1400" dirty="0" smtClean="0">
                <a:latin typeface="Open Sans" panose="020B0606030504020204" pitchFamily="34" charset="0"/>
              </a:rPr>
              <a:t>, Roy </a:t>
            </a:r>
            <a:r>
              <a:rPr lang="en-US" sz="1400" dirty="0" err="1" smtClean="0">
                <a:latin typeface="Open Sans" panose="020B0606030504020204" pitchFamily="34" charset="0"/>
              </a:rPr>
              <a:t>Soc</a:t>
            </a:r>
            <a:r>
              <a:rPr lang="en-US" sz="1400" dirty="0" smtClean="0">
                <a:latin typeface="Open Sans" panose="020B0606030504020204" pitchFamily="34" charset="0"/>
              </a:rPr>
              <a:t> Open </a:t>
            </a:r>
            <a:r>
              <a:rPr lang="en-US" sz="1400" dirty="0" err="1" smtClean="0">
                <a:latin typeface="Open Sans" panose="020B0606030504020204" pitchFamily="34" charset="0"/>
              </a:rPr>
              <a:t>Sci</a:t>
            </a:r>
            <a:r>
              <a:rPr lang="en-US" sz="1400" dirty="0" smtClean="0">
                <a:latin typeface="Open Sans" panose="020B0606030504020204" pitchFamily="34" charset="0"/>
              </a:rPr>
              <a:t> 2017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4906888" cy="4925144"/>
          </a:xfrm>
        </p:spPr>
        <p:txBody>
          <a:bodyPr>
            <a:normAutofit/>
          </a:bodyPr>
          <a:lstStyle/>
          <a:p>
            <a:pPr algn="l" rtl="0"/>
            <a:r>
              <a:rPr lang="en-US" b="1" dirty="0" smtClean="0"/>
              <a:t>Uncertainty</a:t>
            </a:r>
          </a:p>
          <a:p>
            <a:pPr lvl="1" algn="l" rtl="0"/>
            <a:r>
              <a:rPr lang="en-US" dirty="0" smtClean="0"/>
              <a:t>should you mutate?</a:t>
            </a:r>
          </a:p>
          <a:p>
            <a:pPr algn="l" rtl="0"/>
            <a:r>
              <a:rPr lang="en-US" b="1" dirty="0" smtClean="0">
                <a:solidFill>
                  <a:srgbClr val="00B050"/>
                </a:solidFill>
              </a:rPr>
              <a:t>SIM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decreases mean fitness</a:t>
            </a:r>
          </a:p>
          <a:p>
            <a:pPr algn="l" rtl="0"/>
            <a:r>
              <a:rPr lang="en-US" b="1" dirty="0" smtClean="0">
                <a:solidFill>
                  <a:schemeClr val="tx2"/>
                </a:solidFill>
              </a:rPr>
              <a:t>Communication</a:t>
            </a:r>
          </a:p>
          <a:p>
            <a:pPr lvl="1" algn="l" rtl="0"/>
            <a:r>
              <a:rPr lang="en-US" sz="2000" dirty="0" smtClean="0"/>
              <a:t>Increase in mutation rate depends on population mean fitness</a:t>
            </a:r>
          </a:p>
          <a:p>
            <a:pPr lvl="1" algn="l" rtl="0"/>
            <a:r>
              <a:rPr lang="en-US" sz="2000" dirty="0" smtClean="0"/>
              <a:t>Robustness to uncertainty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8144" y="4149080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04520" y="4365104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420888"/>
            <a:ext cx="4013101" cy="26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b="1" dirty="0" smtClean="0"/>
              <a:t>Evolution of stress-induced mutation</a:t>
            </a:r>
            <a:endParaRPr lang="he-I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76" y="1711349"/>
            <a:ext cx="8579296" cy="4886003"/>
          </a:xfrm>
        </p:spPr>
        <p:txBody>
          <a:bodyPr>
            <a:noAutofit/>
          </a:bodyPr>
          <a:lstStyle/>
          <a:p>
            <a:pPr marL="180000" indent="-180000" algn="l" rtl="0"/>
            <a:r>
              <a:rPr lang="en-US" sz="2400" b="1" dirty="0" smtClean="0"/>
              <a:t>In constant environments</a:t>
            </a:r>
          </a:p>
          <a:p>
            <a:pPr marL="180000" indent="-180000" rtl="0">
              <a:buNone/>
            </a:pPr>
            <a:r>
              <a:rPr lang="en-US" sz="1600" dirty="0" smtClean="0"/>
              <a:t>Ram </a:t>
            </a:r>
            <a:r>
              <a:rPr lang="en-US" sz="1600" dirty="0"/>
              <a:t>&amp; </a:t>
            </a:r>
            <a:r>
              <a:rPr lang="en-US" sz="1600" dirty="0" err="1"/>
              <a:t>Hadany</a:t>
            </a:r>
            <a:r>
              <a:rPr lang="en-US" sz="1600" dirty="0"/>
              <a:t>, </a:t>
            </a:r>
            <a:r>
              <a:rPr lang="en-US" sz="1600" dirty="0" smtClean="0"/>
              <a:t>Evolution 2012</a:t>
            </a:r>
          </a:p>
          <a:p>
            <a:pPr marL="180000" indent="-180000" rtl="0">
              <a:buNone/>
            </a:pPr>
            <a:r>
              <a:rPr lang="en-US" sz="1600" dirty="0"/>
              <a:t>Ram, </a:t>
            </a:r>
            <a:r>
              <a:rPr lang="en-US" sz="1600" dirty="0" err="1"/>
              <a:t>Altenberg</a:t>
            </a:r>
            <a:r>
              <a:rPr lang="en-US" sz="1600" dirty="0"/>
              <a:t>, </a:t>
            </a:r>
            <a:r>
              <a:rPr lang="en-US" sz="1600" dirty="0" err="1"/>
              <a:t>Liberman</a:t>
            </a:r>
            <a:r>
              <a:rPr lang="en-US" sz="1600" dirty="0"/>
              <a:t>, Feldman, TPB 2018</a:t>
            </a:r>
          </a:p>
          <a:p>
            <a:pPr marL="180000" indent="-180000" algn="l" rtl="0"/>
            <a:r>
              <a:rPr lang="en-US" sz="2400" b="1" dirty="0" smtClean="0"/>
              <a:t>In complex &amp; changing environments</a:t>
            </a:r>
          </a:p>
          <a:p>
            <a:pPr marL="180000" indent="-180000" rtl="0">
              <a:buNone/>
            </a:pPr>
            <a:r>
              <a:rPr lang="en-US" sz="1600" dirty="0"/>
              <a:t>Ram &amp; </a:t>
            </a:r>
            <a:r>
              <a:rPr lang="en-US" sz="1600" dirty="0" err="1"/>
              <a:t>Hadany</a:t>
            </a:r>
            <a:r>
              <a:rPr lang="en-US" sz="1600" dirty="0"/>
              <a:t>, Evolution </a:t>
            </a:r>
            <a:r>
              <a:rPr lang="en-US" sz="1600" dirty="0" smtClean="0"/>
              <a:t>2012</a:t>
            </a:r>
          </a:p>
          <a:p>
            <a:pPr marL="180000" indent="-180000" rtl="0">
              <a:buNone/>
            </a:pPr>
            <a:r>
              <a:rPr lang="en-US" sz="1600" dirty="0" smtClean="0"/>
              <a:t>Ram </a:t>
            </a:r>
            <a:r>
              <a:rPr lang="en-US" sz="1600" dirty="0"/>
              <a:t>&amp; </a:t>
            </a:r>
            <a:r>
              <a:rPr lang="en-US" sz="1600" dirty="0" err="1"/>
              <a:t>Hadany</a:t>
            </a:r>
            <a:r>
              <a:rPr lang="en-US" sz="1600" dirty="0"/>
              <a:t>, </a:t>
            </a:r>
            <a:r>
              <a:rPr lang="en-US" sz="1600" dirty="0" smtClean="0"/>
              <a:t>Proceedings B 2014</a:t>
            </a:r>
            <a:endParaRPr lang="en-US" sz="1600" b="0" dirty="0" smtClean="0"/>
          </a:p>
          <a:p>
            <a:pPr marL="180000" indent="-180000" algn="l" rtl="0"/>
            <a:r>
              <a:rPr lang="en-US" sz="2400" b="1" dirty="0" smtClean="0"/>
              <a:t>In the presence of rare recombination</a:t>
            </a:r>
          </a:p>
          <a:p>
            <a:pPr marL="180000" indent="-180000" rtl="0">
              <a:buNone/>
            </a:pPr>
            <a:r>
              <a:rPr lang="en-US" sz="1600" dirty="0" smtClean="0"/>
              <a:t>Ram </a:t>
            </a:r>
            <a:r>
              <a:rPr lang="en-US" sz="1600" dirty="0"/>
              <a:t>&amp; </a:t>
            </a:r>
            <a:r>
              <a:rPr lang="en-US" sz="1600" dirty="0" err="1"/>
              <a:t>Hadany</a:t>
            </a:r>
            <a:r>
              <a:rPr lang="en-US" sz="1600" dirty="0"/>
              <a:t>, </a:t>
            </a:r>
            <a:r>
              <a:rPr lang="en-US" sz="1600" dirty="0" smtClean="0"/>
              <a:t>under </a:t>
            </a:r>
            <a:r>
              <a:rPr lang="en-US" sz="1600" dirty="0" smtClean="0"/>
              <a:t>review</a:t>
            </a:r>
            <a:endParaRPr lang="he-IL" sz="1600" dirty="0" smtClean="0">
              <a:cs typeface="Calibri Regular" charset="0"/>
            </a:endParaRPr>
          </a:p>
          <a:p>
            <a:pPr marL="180000" indent="-180000" algn="l" rtl="0"/>
            <a:r>
              <a:rPr lang="en-US" sz="2400" b="1" dirty="0" smtClean="0"/>
              <a:t>In the face of regulation errors</a:t>
            </a:r>
          </a:p>
          <a:p>
            <a:pPr marL="180000" indent="-180000" rtl="0">
              <a:buNone/>
            </a:pPr>
            <a:r>
              <a:rPr lang="en-US" sz="1600" dirty="0" err="1" smtClean="0"/>
              <a:t>Dellus</a:t>
            </a:r>
            <a:r>
              <a:rPr lang="en-US" sz="1600" dirty="0" smtClean="0"/>
              <a:t>-Gur</a:t>
            </a:r>
            <a:r>
              <a:rPr lang="en-US" sz="1600" dirty="0" smtClean="0"/>
              <a:t>, Ram &amp; </a:t>
            </a:r>
            <a:r>
              <a:rPr lang="en-US" sz="1600" dirty="0" err="1" smtClean="0"/>
              <a:t>Hadany</a:t>
            </a:r>
            <a:r>
              <a:rPr lang="en-US" sz="1600" dirty="0" smtClean="0"/>
              <a:t>, Royal Society Open Science 2017</a:t>
            </a:r>
            <a:endParaRPr lang="en-US" sz="1600" b="0" dirty="0"/>
          </a:p>
          <a:p>
            <a:pPr marL="0" indent="0" algn="l" rtl="0">
              <a:buNone/>
            </a:pPr>
            <a:r>
              <a:rPr lang="en-US" sz="2400" b="1" dirty="0" smtClean="0"/>
              <a:t> </a:t>
            </a:r>
          </a:p>
          <a:p>
            <a:pPr marL="0" indent="0" algn="l" rtl="0">
              <a:buNone/>
            </a:pPr>
            <a:r>
              <a:rPr lang="en-US" sz="2400" b="1" dirty="0" smtClean="0"/>
              <a:t>Ongoing: experimental validation </a:t>
            </a:r>
            <a:endParaRPr lang="en-US" sz="2400" b="1" dirty="0"/>
          </a:p>
          <a:p>
            <a:pPr marL="0" indent="0" algn="l" rtl="0">
              <a:buNone/>
            </a:pPr>
            <a:r>
              <a:rPr lang="en-US" sz="2400" b="1" dirty="0" smtClean="0"/>
              <a:t>            </a:t>
            </a:r>
            <a:r>
              <a:rPr lang="en-US" sz="2400" dirty="0" smtClean="0"/>
              <a:t>Cooper </a:t>
            </a:r>
            <a:r>
              <a:rPr lang="en-US" sz="2400" dirty="0"/>
              <a:t>lab, </a:t>
            </a:r>
            <a:r>
              <a:rPr lang="en-US" sz="2400" dirty="0" smtClean="0"/>
              <a:t>University </a:t>
            </a:r>
            <a:r>
              <a:rPr lang="en-US" sz="2400" dirty="0"/>
              <a:t>of </a:t>
            </a:r>
            <a:r>
              <a:rPr lang="en-US" sz="2400" dirty="0" smtClean="0"/>
              <a:t>Houston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692"/>
            <a:ext cx="8229600" cy="1143000"/>
          </a:xfrm>
          <a:solidFill>
            <a:srgbClr val="FFFFFF">
              <a:alpha val="50196"/>
            </a:srgbClr>
          </a:solidFill>
        </p:spPr>
        <p:txBody>
          <a:bodyPr>
            <a:noAutofit/>
          </a:bodyPr>
          <a:lstStyle/>
          <a:p>
            <a:pPr rtl="0"/>
            <a:r>
              <a:rPr lang="en-US" sz="4000" dirty="0"/>
              <a:t>Computational Evolution Lab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IDC Herzliya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6045313" y="4653136"/>
            <a:ext cx="254879" cy="167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93724" y="1844824"/>
            <a:ext cx="2770764" cy="819662"/>
            <a:chOff x="899592" y="2847062"/>
            <a:chExt cx="7344816" cy="2172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3491880" y="2859604"/>
                  <a:ext cx="2160240" cy="21602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US" sz="1200" baseline="-25000" dirty="0">
                    <a:latin typeface="Calibri Regular" charset="0"/>
                  </a:endParaRPr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2859604"/>
                  <a:ext cx="2160240" cy="2160240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/>
                <p:cNvSpPr/>
                <p:nvPr/>
              </p:nvSpPr>
              <p:spPr>
                <a:xfrm>
                  <a:off x="899592" y="2847062"/>
                  <a:ext cx="2160240" cy="216024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1200" baseline="-25000" dirty="0">
                    <a:latin typeface="Calibri Regular" charset="0"/>
                  </a:endParaRPr>
                </a:p>
              </p:txBody>
            </p:sp>
          </mc:Choice>
          <mc:Fallback xmlns="">
            <p:sp>
              <p:nvSpPr>
                <p:cNvPr id="32" name="Oval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2" y="2847062"/>
                  <a:ext cx="2160240" cy="216024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/>
                <p:cNvSpPr/>
                <p:nvPr/>
              </p:nvSpPr>
              <p:spPr>
                <a:xfrm>
                  <a:off x="6084168" y="2859604"/>
                  <a:ext cx="2160240" cy="21602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+1</m:t>
                        </m:r>
                      </m:oMath>
                    </m:oMathPara>
                  </a14:m>
                  <a:endParaRPr lang="en-US" sz="1200" baseline="-25000" dirty="0">
                    <a:latin typeface="Calibri Regular" charset="0"/>
                  </a:endParaRPr>
                </a:p>
              </p:txBody>
            </p:sp>
          </mc:Choice>
          <mc:Fallback xmlns="">
            <p:sp>
              <p:nvSpPr>
                <p:cNvPr id="33" name="Oval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168" y="2859604"/>
                  <a:ext cx="2160240" cy="216024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 flipH="1">
              <a:off x="2627784" y="3532366"/>
              <a:ext cx="126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735936" y="4468470"/>
              <a:ext cx="126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292080" y="4455486"/>
              <a:ext cx="126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5184208" y="3532366"/>
              <a:ext cx="126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55" y="3007992"/>
            <a:ext cx="2916702" cy="1243759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084168" y="4500273"/>
            <a:ext cx="2969966" cy="2192937"/>
            <a:chOff x="5004048" y="2188221"/>
            <a:chExt cx="4039742" cy="298282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2"/>
            <a:stretch/>
          </p:blipFill>
          <p:spPr>
            <a:xfrm>
              <a:off x="5004048" y="2188221"/>
              <a:ext cx="4039742" cy="2982828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5004048" y="2188221"/>
              <a:ext cx="144016" cy="232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 charset="0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6045313" y="1556792"/>
            <a:ext cx="3567247" cy="547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9512" y="1816634"/>
            <a:ext cx="8964488" cy="3635672"/>
          </a:xfrm>
        </p:spPr>
        <p:txBody>
          <a:bodyPr>
            <a:noAutofit/>
          </a:bodyPr>
          <a:lstStyle/>
          <a:p>
            <a:pPr algn="l" rtl="0"/>
            <a:r>
              <a:rPr lang="en-US" sz="3600" dirty="0" smtClean="0"/>
              <a:t>Generation &amp; transmission of variation </a:t>
            </a:r>
          </a:p>
          <a:p>
            <a:pPr algn="l" rtl="0"/>
            <a:r>
              <a:rPr lang="en-US" sz="3600" dirty="0" smtClean="0"/>
              <a:t>Microbial evolution &amp; ecology</a:t>
            </a:r>
          </a:p>
          <a:p>
            <a:pPr algn="l" rtl="0"/>
            <a:r>
              <a:rPr lang="en-US" sz="3600" dirty="0" smtClean="0"/>
              <a:t>Cultural evolution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None/>
            </a:pP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Now recruiting: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None/>
            </a:pP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Students &amp; research assistants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491336" y="5339316"/>
            <a:ext cx="4913312" cy="1384995"/>
            <a:chOff x="1026840" y="5356373"/>
            <a:chExt cx="4913312" cy="1384995"/>
          </a:xfrm>
        </p:grpSpPr>
        <p:pic>
          <p:nvPicPr>
            <p:cNvPr id="25" name="Picture 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22739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800" dirty="0" err="1" smtClean="0">
                  <a:latin typeface="Calibri Regular" charset="0"/>
                </a:rPr>
                <a:t>yoav@yoavram.com</a:t>
              </a:r>
              <a:endParaRPr lang="en-US" sz="2800" dirty="0">
                <a:latin typeface="Calibri Regular" charset="0"/>
              </a:endParaRPr>
            </a:p>
            <a:p>
              <a:pPr algn="l" rtl="0"/>
              <a:r>
                <a:rPr lang="en-US" sz="2800" dirty="0" smtClean="0">
                  <a:latin typeface="Calibri Regular" charset="0"/>
                </a:rPr>
                <a:t>@</a:t>
              </a:r>
              <a:r>
                <a:rPr lang="en-US" sz="2800" dirty="0" err="1" smtClean="0">
                  <a:latin typeface="Calibri Regular" charset="0"/>
                </a:rPr>
                <a:t>yoavram</a:t>
              </a:r>
              <a:endParaRPr lang="en-US" sz="2800" dirty="0" smtClean="0">
                <a:latin typeface="Calibri Regular" charset="0"/>
              </a:endParaRPr>
            </a:p>
            <a:p>
              <a:pPr algn="l" rtl="0"/>
              <a:r>
                <a:rPr lang="en-US" sz="2800" dirty="0" err="1" smtClean="0">
                  <a:latin typeface="Calibri Regular" charset="0"/>
                </a:rPr>
                <a:t>www.yoavram.com</a:t>
              </a:r>
              <a:endParaRPr lang="he-IL" sz="2800" dirty="0">
                <a:latin typeface="Calibri Regular" charset="0"/>
                <a:cs typeface="Calibri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9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 smtClean="0"/>
              <a:t>Real-time 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440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6400" indent="-406400" algn="r"/>
            <a:r>
              <a:rPr lang="en-US" dirty="0" smtClean="0"/>
              <a:t>Robert et </a:t>
            </a:r>
            <a:r>
              <a:rPr lang="en-US"/>
              <a:t>al</a:t>
            </a:r>
            <a:r>
              <a:rPr lang="en-US" smtClean="0"/>
              <a:t>., </a:t>
            </a:r>
            <a:r>
              <a:rPr lang="en-US" dirty="0" smtClean="0"/>
              <a:t>Science 2018</a:t>
            </a:r>
            <a:endParaRPr lang="en-US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4" y="1417638"/>
            <a:ext cx="9051758" cy="4099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31" y="5345249"/>
            <a:ext cx="2589137" cy="15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0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7544" y="269776"/>
            <a:ext cx="8229600" cy="1143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b="1" dirty="0" smtClean="0">
                <a:solidFill>
                  <a:schemeClr val="bg1"/>
                </a:solidFill>
              </a:rPr>
              <a:t>hanging </a:t>
            </a:r>
            <a:r>
              <a:rPr lang="en-US" b="1" dirty="0">
                <a:solidFill>
                  <a:schemeClr val="bg1"/>
                </a:solidFill>
              </a:rPr>
              <a:t>environments</a:t>
            </a:r>
            <a:endParaRPr lang="he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7544" y="269776"/>
            <a:ext cx="8229600" cy="1143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b="1" dirty="0" smtClean="0">
                <a:solidFill>
                  <a:schemeClr val="bg1"/>
                </a:solidFill>
              </a:rPr>
              <a:t>hanging </a:t>
            </a:r>
            <a:r>
              <a:rPr lang="en-US" b="1" dirty="0">
                <a:solidFill>
                  <a:schemeClr val="bg1"/>
                </a:solidFill>
              </a:rPr>
              <a:t>environments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7544" y="1988840"/>
            <a:ext cx="8229600" cy="309634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1" anchor="ctr">
            <a:normAutofit fontScale="77500" lnSpcReduction="2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pPr algn="l" rtl="0"/>
            <a:r>
              <a:rPr lang="en-US" dirty="0">
                <a:solidFill>
                  <a:schemeClr val="bg1"/>
                </a:solidFill>
              </a:rPr>
              <a:t>In changing environments rapid adaptation can be favored by natural selection (</a:t>
            </a:r>
            <a:r>
              <a:rPr lang="en-US" i="1" dirty="0">
                <a:solidFill>
                  <a:schemeClr val="bg1"/>
                </a:solidFill>
              </a:rPr>
              <a:t>adaptability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algn="l" rtl="0"/>
            <a:endParaRPr lang="en-US" dirty="0" smtClean="0">
              <a:solidFill>
                <a:schemeClr val="bg1"/>
              </a:solidFill>
            </a:endParaRPr>
          </a:p>
          <a:p>
            <a:pPr algn="l" rtl="0"/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</a:t>
            </a:r>
            <a:r>
              <a:rPr lang="en-US" b="1" dirty="0">
                <a:solidFill>
                  <a:schemeClr val="bg1"/>
                </a:solidFill>
              </a:rPr>
              <a:t>mutation rate </a:t>
            </a:r>
            <a:r>
              <a:rPr lang="en-US" dirty="0">
                <a:solidFill>
                  <a:schemeClr val="bg1"/>
                </a:solidFill>
              </a:rPr>
              <a:t>must balance between </a:t>
            </a:r>
            <a:r>
              <a:rPr lang="en-US" b="1" i="1" dirty="0">
                <a:solidFill>
                  <a:schemeClr val="bg1"/>
                </a:solidFill>
              </a:rPr>
              <a:t>adaptability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b="1" i="1" dirty="0">
                <a:solidFill>
                  <a:schemeClr val="bg1"/>
                </a:solidFill>
              </a:rPr>
              <a:t>adaptedness </a:t>
            </a:r>
            <a:endParaRPr lang="en-US" b="1" i="1" dirty="0" smtClean="0">
              <a:solidFill>
                <a:schemeClr val="bg1"/>
              </a:solidFill>
            </a:endParaRPr>
          </a:p>
          <a:p>
            <a:pPr algn="r" rtl="0"/>
            <a:r>
              <a:rPr lang="en-US" sz="3600" dirty="0" smtClean="0">
                <a:solidFill>
                  <a:schemeClr val="bg1"/>
                </a:solidFill>
              </a:rPr>
              <a:t>Leigh </a:t>
            </a:r>
            <a:r>
              <a:rPr lang="en-US" sz="3600" dirty="0">
                <a:solidFill>
                  <a:schemeClr val="bg1"/>
                </a:solidFill>
              </a:rPr>
              <a:t>1973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  <a:endParaRPr lang="en-US" sz="2400" dirty="0"/>
          </a:p>
          <a:p>
            <a:pPr marL="0" indent="0" rtl="0">
              <a:buNone/>
            </a:pPr>
            <a:r>
              <a:rPr lang="en-US" sz="1400" b="0" dirty="0" err="1" smtClean="0"/>
              <a:t>Matic</a:t>
            </a:r>
            <a:r>
              <a:rPr lang="en-US" sz="1400" b="0" dirty="0" smtClean="0"/>
              <a:t> 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331640" y="2564904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</TotalTime>
  <Words>1615</Words>
  <Application>Microsoft Macintosh PowerPoint</Application>
  <PresentationFormat>On-screen Show (4:3)</PresentationFormat>
  <Paragraphs>365</Paragraphs>
  <Slides>52</Slides>
  <Notes>5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Calibri</vt:lpstr>
      <vt:lpstr>Calibri Regular</vt:lpstr>
      <vt:lpstr>Cambria Math</vt:lpstr>
      <vt:lpstr>Mangal</vt:lpstr>
      <vt:lpstr>Open Sans</vt:lpstr>
      <vt:lpstr>Times New Roman</vt:lpstr>
      <vt:lpstr>Arial</vt:lpstr>
      <vt:lpstr>Office Theme</vt:lpstr>
      <vt:lpstr>Stress-induced mutagenesis:  Evolutionary perspective</vt:lpstr>
      <vt:lpstr>Variability in mutation rates</vt:lpstr>
      <vt:lpstr>Evolution in constant environments</vt:lpstr>
      <vt:lpstr>Mutation rate in constant environments</vt:lpstr>
      <vt:lpstr>Real-time mutations</vt:lpstr>
      <vt:lpstr>Real-time mutations</vt:lpstr>
      <vt:lpstr>PowerPoint Presentation</vt:lpstr>
      <vt:lpstr>PowerPoint Presentation</vt:lpstr>
      <vt:lpstr>Variability in mutation rates</vt:lpstr>
      <vt:lpstr>Adaptation with mutator alleles</vt:lpstr>
      <vt:lpstr>Rise and fall of the mutator allele</vt:lpstr>
      <vt:lpstr>Rise and fall: LTEE</vt:lpstr>
      <vt:lpstr>Rise and fall: LTEE</vt:lpstr>
      <vt:lpstr>Fall of the mutator allele</vt:lpstr>
      <vt:lpstr>Variability in mutation rates</vt:lpstr>
      <vt:lpstr>Stress-induced mutation</vt:lpstr>
      <vt:lpstr>Evidence</vt:lpstr>
      <vt:lpstr>Evolution of stress-induced mutation</vt:lpstr>
      <vt:lpstr>Constant environment</vt:lpstr>
      <vt:lpstr>PowerPoint Presentation</vt:lpstr>
      <vt:lpstr>Constant environment</vt:lpstr>
      <vt:lpstr>Constant environment</vt:lpstr>
      <vt:lpstr>Constant environment</vt:lpstr>
      <vt:lpstr>Modified Mean Fitness Principle</vt:lpstr>
      <vt:lpstr>PowerPoint Presentation</vt:lpstr>
      <vt:lpstr>Changing environments</vt:lpstr>
      <vt:lpstr>Populations with SIM are fitter</vt:lpstr>
      <vt:lpstr>SIM wins competitions</vt:lpstr>
      <vt:lpstr>SIM wins competitions</vt:lpstr>
      <vt:lpstr>Summary:  Evolution of stress-induced mutation</vt:lpstr>
      <vt:lpstr>PowerPoint Presentation</vt:lpstr>
      <vt:lpstr>Adaptive peak shifts</vt:lpstr>
      <vt:lpstr>Simple landscape </vt:lpstr>
      <vt:lpstr>Rugged landscape</vt:lpstr>
      <vt:lpstr>Adaptive peak shift</vt:lpstr>
      <vt:lpstr>SIM &amp; rugged landscapes</vt:lpstr>
      <vt:lpstr>Deterministic model</vt:lpstr>
      <vt:lpstr>Estimating adaptation time</vt:lpstr>
      <vt:lpstr>Estimating adaptation rate</vt:lpstr>
      <vt:lpstr>Estimating adaptation rate</vt:lpstr>
      <vt:lpstr>Deterministic model</vt:lpstr>
      <vt:lpstr>Deterministic model</vt:lpstr>
      <vt:lpstr>Deterministic model</vt:lpstr>
      <vt:lpstr>Deterministic results</vt:lpstr>
      <vt:lpstr>Stochastic model</vt:lpstr>
      <vt:lpstr>Adaptation rate</vt:lpstr>
      <vt:lpstr>Stress-induced mutation increases adaptation rate without jeopardizing mean fitness</vt:lpstr>
      <vt:lpstr>In the presence of rare recombination</vt:lpstr>
      <vt:lpstr>In the presence of HGT</vt:lpstr>
      <vt:lpstr> Stress-induced mutagenesis  under uncertainty</vt:lpstr>
      <vt:lpstr>Evolution of stress-induced mutation</vt:lpstr>
      <vt:lpstr>Computational Evolution Lab  IDC Herzliya</vt:lpstr>
    </vt:vector>
  </TitlesOfParts>
  <Company>TAU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73</cp:revision>
  <dcterms:created xsi:type="dcterms:W3CDTF">2013-10-16T06:44:56Z</dcterms:created>
  <dcterms:modified xsi:type="dcterms:W3CDTF">2018-05-09T09:24:56Z</dcterms:modified>
</cp:coreProperties>
</file>